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84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71" r:id="rId16"/>
    <p:sldId id="285" r:id="rId17"/>
    <p:sldId id="286" r:id="rId18"/>
    <p:sldId id="288" r:id="rId19"/>
    <p:sldId id="289" r:id="rId20"/>
    <p:sldId id="290" r:id="rId21"/>
    <p:sldId id="272" r:id="rId22"/>
    <p:sldId id="291" r:id="rId23"/>
    <p:sldId id="292" r:id="rId24"/>
    <p:sldId id="294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5D7C3-4106-49C5-9D28-88C5898A3E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309F9-D3FC-475C-A3DE-77EA33585B8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gingival abscess involves the marginal gingival and interdental tissues.</a:t>
          </a:r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22DB1-2D25-4540-BEA4-E8E68702D990}" type="parTrans" cxnId="{20B77CC6-85E6-4E7F-B7FB-5602CB4FB6BF}">
      <dgm:prSet/>
      <dgm:spPr/>
      <dgm:t>
        <a:bodyPr/>
        <a:lstStyle/>
        <a:p>
          <a:endParaRPr lang="en-US"/>
        </a:p>
      </dgm:t>
    </dgm:pt>
    <dgm:pt modelId="{028C0277-6F4F-4DB2-9B6A-AAA6E1715B56}" type="sibTrans" cxnId="{20B77CC6-85E6-4E7F-B7FB-5602CB4FB6BF}">
      <dgm:prSet/>
      <dgm:spPr/>
      <dgm:t>
        <a:bodyPr/>
        <a:lstStyle/>
        <a:p>
          <a:endParaRPr lang="en-US"/>
        </a:p>
      </dgm:t>
    </dgm:pt>
    <dgm:pt modelId="{D163DDFD-E7DA-4FE1-9E5B-F93813B35C2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periodontal abscess is an infection located contiguous to the periodontal pocket and may result in destruction of the periodontal ligament and alveolar bone.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7C93A-06D9-40C4-A1C5-6A6D89A1B1A4}" type="parTrans" cxnId="{8E823274-8E86-44D2-876F-042C6121E38A}">
      <dgm:prSet/>
      <dgm:spPr/>
      <dgm:t>
        <a:bodyPr/>
        <a:lstStyle/>
        <a:p>
          <a:endParaRPr lang="en-US"/>
        </a:p>
      </dgm:t>
    </dgm:pt>
    <dgm:pt modelId="{EAA3724C-DD40-4607-A1FC-5F69ECB38510}" type="sibTrans" cxnId="{8E823274-8E86-44D2-876F-042C6121E38A}">
      <dgm:prSet/>
      <dgm:spPr/>
      <dgm:t>
        <a:bodyPr/>
        <a:lstStyle/>
        <a:p>
          <a:endParaRPr lang="en-US"/>
        </a:p>
      </dgm:t>
    </dgm:pt>
    <dgm:pt modelId="{8E07FBA1-BC1B-4799-9572-072EF0F2883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pericoronal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abscess is associated with the crown of a partially erupted tooth.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17B00-DEBE-4E51-8030-6CDD39930432}" type="parTrans" cxnId="{919A72D9-1D4F-4247-BDAF-AA12B823CFFE}">
      <dgm:prSet/>
      <dgm:spPr/>
      <dgm:t>
        <a:bodyPr/>
        <a:lstStyle/>
        <a:p>
          <a:endParaRPr lang="en-US"/>
        </a:p>
      </dgm:t>
    </dgm:pt>
    <dgm:pt modelId="{1EC434FB-3A6B-4330-8EF9-D1EC522D1736}" type="sibTrans" cxnId="{919A72D9-1D4F-4247-BDAF-AA12B823CFFE}">
      <dgm:prSet/>
      <dgm:spPr/>
      <dgm:t>
        <a:bodyPr/>
        <a:lstStyle/>
        <a:p>
          <a:endParaRPr lang="en-US"/>
        </a:p>
      </dgm:t>
    </dgm:pt>
    <dgm:pt modelId="{93176208-9119-46CA-B3C5-A71CC2B1F7D9}" type="pres">
      <dgm:prSet presAssocID="{1EE5D7C3-4106-49C5-9D28-88C5898A3E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13E17-D612-43F6-8344-1611CE568BBC}" type="pres">
      <dgm:prSet presAssocID="{883309F9-D3FC-475C-A3DE-77EA33585B84}" presName="node" presStyleLbl="node1" presStyleIdx="0" presStyleCnt="3" custScaleX="121444" custLinFactNeighborX="-1727" custLinFactNeighborY="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19DA8-7FD0-4D3A-AED1-9F59B5652A20}" type="pres">
      <dgm:prSet presAssocID="{028C0277-6F4F-4DB2-9B6A-AAA6E1715B56}" presName="sibTrans" presStyleCnt="0"/>
      <dgm:spPr/>
    </dgm:pt>
    <dgm:pt modelId="{2E89AF16-A07E-4CBE-85C4-B5C8273ACA55}" type="pres">
      <dgm:prSet presAssocID="{D163DDFD-E7DA-4FE1-9E5B-F93813B35C2F}" presName="node" presStyleLbl="node1" presStyleIdx="1" presStyleCnt="3" custScaleX="121444" custLinFactNeighborX="-1727" custLinFactNeighborY="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14CBC-0BBD-49D7-BC5C-BE344C9B9AEC}" type="pres">
      <dgm:prSet presAssocID="{EAA3724C-DD40-4607-A1FC-5F69ECB38510}" presName="sibTrans" presStyleCnt="0"/>
      <dgm:spPr/>
    </dgm:pt>
    <dgm:pt modelId="{20B68BD6-0F2C-4075-BA9C-106553AFC8E9}" type="pres">
      <dgm:prSet presAssocID="{8E07FBA1-BC1B-4799-9572-072EF0F28831}" presName="node" presStyleLbl="node1" presStyleIdx="2" presStyleCnt="3" custScaleX="121444" custLinFactNeighborX="2705" custLinFactNeighborY="-2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DF3EA-DCB9-43DB-8A9A-A7A9E6EB1620}" type="presOf" srcId="{1EE5D7C3-4106-49C5-9D28-88C5898A3E3F}" destId="{93176208-9119-46CA-B3C5-A71CC2B1F7D9}" srcOrd="0" destOrd="0" presId="urn:microsoft.com/office/officeart/2005/8/layout/default"/>
    <dgm:cxn modelId="{DBC2D50F-EA39-45AD-8EE3-37341B9EA277}" type="presOf" srcId="{D163DDFD-E7DA-4FE1-9E5B-F93813B35C2F}" destId="{2E89AF16-A07E-4CBE-85C4-B5C8273ACA55}" srcOrd="0" destOrd="0" presId="urn:microsoft.com/office/officeart/2005/8/layout/default"/>
    <dgm:cxn modelId="{C58139E6-EF4F-43DE-8DF9-8094E1C072A1}" type="presOf" srcId="{8E07FBA1-BC1B-4799-9572-072EF0F28831}" destId="{20B68BD6-0F2C-4075-BA9C-106553AFC8E9}" srcOrd="0" destOrd="0" presId="urn:microsoft.com/office/officeart/2005/8/layout/default"/>
    <dgm:cxn modelId="{20B77CC6-85E6-4E7F-B7FB-5602CB4FB6BF}" srcId="{1EE5D7C3-4106-49C5-9D28-88C5898A3E3F}" destId="{883309F9-D3FC-475C-A3DE-77EA33585B84}" srcOrd="0" destOrd="0" parTransId="{6CE22DB1-2D25-4540-BEA4-E8E68702D990}" sibTransId="{028C0277-6F4F-4DB2-9B6A-AAA6E1715B56}"/>
    <dgm:cxn modelId="{8E823274-8E86-44D2-876F-042C6121E38A}" srcId="{1EE5D7C3-4106-49C5-9D28-88C5898A3E3F}" destId="{D163DDFD-E7DA-4FE1-9E5B-F93813B35C2F}" srcOrd="1" destOrd="0" parTransId="{1E77C93A-06D9-40C4-A1C5-6A6D89A1B1A4}" sibTransId="{EAA3724C-DD40-4607-A1FC-5F69ECB38510}"/>
    <dgm:cxn modelId="{4DC39266-083A-4AE9-8C8E-8A737D729964}" type="presOf" srcId="{883309F9-D3FC-475C-A3DE-77EA33585B84}" destId="{17013E17-D612-43F6-8344-1611CE568BBC}" srcOrd="0" destOrd="0" presId="urn:microsoft.com/office/officeart/2005/8/layout/default"/>
    <dgm:cxn modelId="{919A72D9-1D4F-4247-BDAF-AA12B823CFFE}" srcId="{1EE5D7C3-4106-49C5-9D28-88C5898A3E3F}" destId="{8E07FBA1-BC1B-4799-9572-072EF0F28831}" srcOrd="2" destOrd="0" parTransId="{76B17B00-DEBE-4E51-8030-6CDD39930432}" sibTransId="{1EC434FB-3A6B-4330-8EF9-D1EC522D1736}"/>
    <dgm:cxn modelId="{BA5F3EAB-D48F-4EE7-A4C8-54E9AD461679}" type="presParOf" srcId="{93176208-9119-46CA-B3C5-A71CC2B1F7D9}" destId="{17013E17-D612-43F6-8344-1611CE568BBC}" srcOrd="0" destOrd="0" presId="urn:microsoft.com/office/officeart/2005/8/layout/default"/>
    <dgm:cxn modelId="{1EC1457B-99CA-47C0-9E7F-75CFBEE08A1E}" type="presParOf" srcId="{93176208-9119-46CA-B3C5-A71CC2B1F7D9}" destId="{85A19DA8-7FD0-4D3A-AED1-9F59B5652A20}" srcOrd="1" destOrd="0" presId="urn:microsoft.com/office/officeart/2005/8/layout/default"/>
    <dgm:cxn modelId="{CC9BFCCE-EE13-4652-9ED9-DF15D0B06A1D}" type="presParOf" srcId="{93176208-9119-46CA-B3C5-A71CC2B1F7D9}" destId="{2E89AF16-A07E-4CBE-85C4-B5C8273ACA55}" srcOrd="2" destOrd="0" presId="urn:microsoft.com/office/officeart/2005/8/layout/default"/>
    <dgm:cxn modelId="{B5EC7930-901D-4286-B3D0-C9399FB81359}" type="presParOf" srcId="{93176208-9119-46CA-B3C5-A71CC2B1F7D9}" destId="{15214CBC-0BBD-49D7-BC5C-BE344C9B9AEC}" srcOrd="3" destOrd="0" presId="urn:microsoft.com/office/officeart/2005/8/layout/default"/>
    <dgm:cxn modelId="{1D7086A9-3A05-45B8-B94E-4331CE47AA29}" type="presParOf" srcId="{93176208-9119-46CA-B3C5-A71CC2B1F7D9}" destId="{20B68BD6-0F2C-4075-BA9C-106553AFC8E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13E17-D612-43F6-8344-1611CE568BBC}">
      <dsp:nvSpPr>
        <dsp:cNvPr id="0" name=""/>
        <dsp:cNvSpPr/>
      </dsp:nvSpPr>
      <dsp:spPr>
        <a:xfrm>
          <a:off x="0" y="15694"/>
          <a:ext cx="3663078" cy="1809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gingival abscess involves the marginal gingival and interdental tissues.</a:t>
          </a:r>
          <a:endParaRPr lang="en-US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694"/>
        <a:ext cx="3663078" cy="1809761"/>
      </dsp:txXfrm>
    </dsp:sp>
    <dsp:sp modelId="{2E89AF16-A07E-4CBE-85C4-B5C8273ACA55}">
      <dsp:nvSpPr>
        <dsp:cNvPr id="0" name=""/>
        <dsp:cNvSpPr/>
      </dsp:nvSpPr>
      <dsp:spPr>
        <a:xfrm>
          <a:off x="3964380" y="15694"/>
          <a:ext cx="3663078" cy="1809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periodontal abscess is an infection located contiguous to the periodontal pocket and may result in destruction of the periodontal ligament and alveolar bone.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4380" y="15694"/>
        <a:ext cx="3663078" cy="1809761"/>
      </dsp:txXfrm>
    </dsp:sp>
    <dsp:sp modelId="{20B68BD6-0F2C-4075-BA9C-106553AFC8E9}">
      <dsp:nvSpPr>
        <dsp:cNvPr id="0" name=""/>
        <dsp:cNvSpPr/>
      </dsp:nvSpPr>
      <dsp:spPr>
        <a:xfrm>
          <a:off x="2115708" y="2060900"/>
          <a:ext cx="3663078" cy="1809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pericoronal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abscess is associated with the crown of a partially erupted tooth.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5708" y="2060900"/>
        <a:ext cx="3663078" cy="1809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0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3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2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2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0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A16B971B-D5A4-4F24-895E-59BF5ED415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D88180E-644A-4239-924F-73D8F227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ABSCESSES OF THE PERIODONTIUM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4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DIFFERENTIAL 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22466" cy="36795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/>
              <a:t>The differential diagnosis of a periodontal abscess must include </a:t>
            </a:r>
            <a:r>
              <a:rPr lang="en-US" sz="2000" b="1" i="1" dirty="0" err="1"/>
              <a:t>periapical</a:t>
            </a:r>
            <a:r>
              <a:rPr lang="en-US" sz="2000" b="1" i="1" dirty="0"/>
              <a:t> abscesses. </a:t>
            </a:r>
            <a:endParaRPr lang="en-US" sz="2000" b="1" i="1" dirty="0" smtClean="0"/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Therefore</a:t>
            </a:r>
            <a:r>
              <a:rPr lang="en-US" sz="2000" b="1" dirty="0"/>
              <a:t>, all patients with an abscess should have </a:t>
            </a:r>
            <a:r>
              <a:rPr lang="en-US" sz="2000" b="1" dirty="0" smtClean="0"/>
              <a:t>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 smtClean="0"/>
              <a:t>                           radiograph </a:t>
            </a:r>
            <a:r>
              <a:rPr lang="en-US" sz="2000" b="1" dirty="0"/>
              <a:t>taken of the region, </a:t>
            </a:r>
            <a:endParaRPr lang="en-US" sz="20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together </a:t>
            </a:r>
            <a:r>
              <a:rPr lang="en-US" sz="2000" b="1" dirty="0"/>
              <a:t>with a complete history </a:t>
            </a:r>
            <a:endParaRPr lang="en-US" sz="20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and </a:t>
            </a:r>
            <a:r>
              <a:rPr lang="en-US" sz="2000" b="1" dirty="0"/>
              <a:t>clinical examination that includes pocket measurements and tooth vitality tests.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128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Acute versus Chronic Abscess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2489199"/>
            <a:ext cx="7915702" cy="4198203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/>
              <a:t>Abscesses are categorized as acute or chronic.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79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ACUTE ABSCESS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77058" cy="353060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b="1" dirty="0"/>
              <a:t>The </a:t>
            </a:r>
            <a:r>
              <a:rPr lang="en-US" b="1" i="1" dirty="0"/>
              <a:t>acute abscess </a:t>
            </a:r>
            <a:r>
              <a:rPr lang="en-US" b="1" dirty="0"/>
              <a:t>is often an exacerbation of a chronic inflammatory periodontal lesion. </a:t>
            </a:r>
          </a:p>
          <a:p>
            <a:pPr algn="just">
              <a:lnSpc>
                <a:spcPct val="160000"/>
              </a:lnSpc>
            </a:pPr>
            <a:r>
              <a:rPr lang="en-US" b="1" dirty="0"/>
              <a:t>Influencing factors include increased number and virulence of bacteria present, combined with lowered tissue resistance and lack of spontaneous drainage. </a:t>
            </a:r>
          </a:p>
          <a:p>
            <a:pPr algn="just">
              <a:lnSpc>
                <a:spcPct val="160000"/>
              </a:lnSpc>
            </a:pPr>
            <a:r>
              <a:rPr lang="en-US" b="1" dirty="0"/>
              <a:t>The drainage may have been prevented by a deep, tortuous pocket morphology, debris, or closely adapted pocket epithelium blocking the pocket orifice. 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3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ACUTE ABSCESS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772592" cy="353060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b="1" dirty="0"/>
              <a:t>Acute abscesses are characterized by painful, red, edematous, smooth, ovoid swelling of the gingival tissues.</a:t>
            </a:r>
          </a:p>
          <a:p>
            <a:pPr algn="just">
              <a:lnSpc>
                <a:spcPct val="160000"/>
              </a:lnSpc>
            </a:pPr>
            <a:r>
              <a:rPr lang="en-US" b="1" dirty="0"/>
              <a:t>Exudate may be expressed with gentle pressure; the tooth may be percussion sensitive and feel elevated in the socket. </a:t>
            </a:r>
          </a:p>
          <a:p>
            <a:pPr algn="just">
              <a:lnSpc>
                <a:spcPct val="160000"/>
              </a:lnSpc>
            </a:pPr>
            <a:r>
              <a:rPr lang="en-US" b="1" dirty="0"/>
              <a:t>Fever and regional lymphadenopathy are occasional findings.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8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CHRONIC ABSCESS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731649" cy="3530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The </a:t>
            </a:r>
            <a:r>
              <a:rPr lang="en-US" b="1" i="1" dirty="0"/>
              <a:t>chronic abscess </a:t>
            </a:r>
            <a:r>
              <a:rPr lang="en-US" b="1" dirty="0"/>
              <a:t>forms after the spreading infection has been controlled by spontaneous drainage, host response, or </a:t>
            </a:r>
            <a:r>
              <a:rPr lang="en-US" b="1" dirty="0" smtClean="0"/>
              <a:t>therapy.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Once </a:t>
            </a:r>
            <a:r>
              <a:rPr lang="en-US" b="1" dirty="0"/>
              <a:t>homeostasis between the host and infection has been reached, the patient may have few or no </a:t>
            </a:r>
            <a:r>
              <a:rPr lang="en-US" b="1" dirty="0" smtClean="0"/>
              <a:t>symptoms.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However</a:t>
            </a:r>
            <a:r>
              <a:rPr lang="en-US" b="1" dirty="0"/>
              <a:t>, dull pain may be associated with the clinical findings of a periodontal pocket, inflammation, and a fistulous tract.</a:t>
            </a:r>
          </a:p>
        </p:txBody>
      </p:sp>
    </p:spTree>
    <p:extLst>
      <p:ext uri="{BB962C8B-B14F-4D97-AF65-F5344CB8AC3E}">
        <p14:creationId xmlns:p14="http://schemas.microsoft.com/office/powerpoint/2010/main" val="294200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8364" y="2169995"/>
            <a:ext cx="4203511" cy="4391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Periodontal Abscess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preexisting periodontal pocket.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Radiographs show periodontal angular bone loss and furcation radiolucency.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show vital pulp.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Swelling usually includes gingival tissue, with occasional fistula.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usually dull and localized.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percussion may or may not be present.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7062909" cy="709865"/>
          </a:xfrm>
        </p:spPr>
        <p:txBody>
          <a:bodyPr/>
          <a:lstStyle/>
          <a:p>
            <a:r>
              <a:rPr lang="en-US" b="1" dirty="0"/>
              <a:t>Periodontal versus Pulpal Abscess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8478" y="2197288"/>
            <a:ext cx="3985147" cy="4408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Pulpal Abscess 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Offending tooth may have large restoration.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have no periodontal pocket, or if present, probes as a narrow defect.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show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nonvital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pulp.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Swelling often localized to apex, with a fistulous tract.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often severe and difficult to localize.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percussion. </a:t>
            </a:r>
          </a:p>
        </p:txBody>
      </p:sp>
    </p:spTree>
    <p:extLst>
      <p:ext uri="{BB962C8B-B14F-4D97-AF65-F5344CB8AC3E}">
        <p14:creationId xmlns:p14="http://schemas.microsoft.com/office/powerpoint/2010/main" val="28019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77058" cy="3530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Periodontal abscesses need to be treated with drainage, usually obtained by curettage of the pocket or by incision through gingival tissue. 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In </a:t>
            </a:r>
            <a:r>
              <a:rPr lang="en-US" b="1" dirty="0"/>
              <a:t>cases of cellulitis, fever, lymphadenopathy, or inability to provide drainage, as well as in immunocompromised patients, systemic antibiotics are needed. 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758944" cy="3530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Treatment of the periodontal abscess includes two </a:t>
            </a:r>
            <a:r>
              <a:rPr lang="en-US" b="1" dirty="0" smtClean="0"/>
              <a:t>phases: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resolving </a:t>
            </a:r>
            <a:r>
              <a:rPr lang="en-US" b="1" dirty="0"/>
              <a:t>the acute lesion, </a:t>
            </a:r>
            <a:endParaRPr lang="en-US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followed </a:t>
            </a:r>
            <a:r>
              <a:rPr lang="en-US" b="1" dirty="0"/>
              <a:t>by the management of the resulting chronic </a:t>
            </a:r>
            <a:r>
              <a:rPr lang="en-US" b="1" dirty="0" smtClean="0"/>
              <a:t>condition.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6858193" cy="709865"/>
          </a:xfrm>
        </p:spPr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7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7308569" cy="709865"/>
          </a:xfrm>
        </p:spPr>
        <p:txBody>
          <a:bodyPr/>
          <a:lstStyle/>
          <a:p>
            <a:r>
              <a:rPr lang="en-US" b="1" dirty="0"/>
              <a:t>Treatment Options for Periodontal Abscess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49762" cy="3530600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b="1" dirty="0"/>
              <a:t>. Drainage through pocket retraction or incision </a:t>
            </a:r>
          </a:p>
          <a:p>
            <a:r>
              <a:rPr lang="en-US" b="1" dirty="0"/>
              <a:t>2. Scaling and root </a:t>
            </a:r>
            <a:r>
              <a:rPr lang="en-US" b="1" dirty="0" err="1"/>
              <a:t>planing</a:t>
            </a:r>
            <a:r>
              <a:rPr lang="en-US" b="1" dirty="0"/>
              <a:t> </a:t>
            </a:r>
          </a:p>
          <a:p>
            <a:r>
              <a:rPr lang="en-US" b="1" dirty="0"/>
              <a:t>3. Periodontal surgery </a:t>
            </a:r>
          </a:p>
          <a:p>
            <a:r>
              <a:rPr lang="en-US" b="1" dirty="0"/>
              <a:t>4. Systemic antibiotics </a:t>
            </a:r>
          </a:p>
          <a:p>
            <a:r>
              <a:rPr lang="en-US" b="1" dirty="0"/>
              <a:t>5. Tooth removal </a:t>
            </a:r>
          </a:p>
        </p:txBody>
      </p:sp>
    </p:spTree>
    <p:extLst>
      <p:ext uri="{BB962C8B-B14F-4D97-AF65-F5344CB8AC3E}">
        <p14:creationId xmlns:p14="http://schemas.microsoft.com/office/powerpoint/2010/main" val="3089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92824"/>
            <a:ext cx="7622466" cy="37269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Indications for Antibiotic Therapy in Patients with Acute Abscess </a:t>
            </a:r>
            <a:endParaRPr lang="en-US" dirty="0"/>
          </a:p>
          <a:p>
            <a:r>
              <a:rPr lang="en-US" dirty="0"/>
              <a:t>1. Cellulitis (</a:t>
            </a:r>
            <a:r>
              <a:rPr lang="en-US" dirty="0" err="1"/>
              <a:t>nonlocalized</a:t>
            </a:r>
            <a:r>
              <a:rPr lang="en-US" dirty="0"/>
              <a:t>, spreading infection) </a:t>
            </a:r>
          </a:p>
          <a:p>
            <a:r>
              <a:rPr lang="en-US" dirty="0"/>
              <a:t>2. Deep, inaccessible pocket </a:t>
            </a:r>
          </a:p>
          <a:p>
            <a:r>
              <a:rPr lang="en-US" dirty="0"/>
              <a:t>3. Fever </a:t>
            </a:r>
          </a:p>
          <a:p>
            <a:r>
              <a:rPr lang="en-US" dirty="0"/>
              <a:t>4. Regional lymphadenopathy </a:t>
            </a:r>
          </a:p>
          <a:p>
            <a:r>
              <a:rPr lang="en-US" dirty="0"/>
              <a:t>5. Immunocompromised patient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50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ABSCESSES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77058" cy="353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The periodontal abscess is a localized purulent inflammation of the periodontal tissues</a:t>
            </a:r>
            <a:r>
              <a:rPr lang="en-US" sz="2000" b="1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It </a:t>
            </a:r>
            <a:r>
              <a:rPr lang="en-US" sz="2000" b="1" dirty="0"/>
              <a:t>has been classified into three diagnostic groups: gingival abscess, periodontal abscess, and </a:t>
            </a:r>
            <a:r>
              <a:rPr lang="en-US" sz="2000" b="1" dirty="0" err="1"/>
              <a:t>pericoronal</a:t>
            </a:r>
            <a:r>
              <a:rPr lang="en-US" sz="2000" b="1" dirty="0"/>
              <a:t> abscess. </a:t>
            </a:r>
          </a:p>
        </p:txBody>
      </p:sp>
    </p:spTree>
    <p:extLst>
      <p:ext uri="{BB962C8B-B14F-4D97-AF65-F5344CB8AC3E}">
        <p14:creationId xmlns:p14="http://schemas.microsoft.com/office/powerpoint/2010/main" val="415174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6940079" cy="709865"/>
          </a:xfrm>
        </p:spPr>
        <p:txBody>
          <a:bodyPr/>
          <a:lstStyle/>
          <a:p>
            <a:r>
              <a:rPr lang="en-US" b="1" dirty="0"/>
              <a:t>Antibiotic Options for Periodontal Infections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38233"/>
            <a:ext cx="7649762" cy="37815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i="1" dirty="0" smtClean="0"/>
              <a:t>Antibiotic </a:t>
            </a:r>
            <a:r>
              <a:rPr lang="en-US" b="1" i="1" dirty="0"/>
              <a:t>of Choice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Amoxicillin, 500 mg </a:t>
            </a:r>
          </a:p>
          <a:p>
            <a:pPr marL="0" indent="0" algn="just">
              <a:buNone/>
            </a:pPr>
            <a:r>
              <a:rPr lang="en-US" dirty="0"/>
              <a:t>• 1.0-g loading dose, then 500 mg three times a day for 3 days </a:t>
            </a:r>
          </a:p>
          <a:p>
            <a:pPr marL="0" indent="0" algn="just">
              <a:buNone/>
            </a:pPr>
            <a:r>
              <a:rPr lang="en-US" dirty="0"/>
              <a:t>• Reevaluation after 3 days to determine need for continued or adjusted antibiotic therapy </a:t>
            </a:r>
          </a:p>
          <a:p>
            <a:pPr marL="0" indent="0" algn="just">
              <a:buNone/>
            </a:pPr>
            <a:r>
              <a:rPr lang="en-US" b="1" i="1" dirty="0"/>
              <a:t>Penicillin Allergy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Clindamycin </a:t>
            </a:r>
          </a:p>
          <a:p>
            <a:pPr marL="0" indent="0" algn="just">
              <a:buNone/>
            </a:pPr>
            <a:r>
              <a:rPr lang="en-US" dirty="0"/>
              <a:t>• 600-mg loading dose, then 300 mg four times a day for 3 days </a:t>
            </a:r>
          </a:p>
          <a:p>
            <a:pPr marL="0" indent="0" algn="just">
              <a:buNone/>
            </a:pPr>
            <a:r>
              <a:rPr lang="en-US" dirty="0"/>
              <a:t>Azithromycin (or clarithromycin) </a:t>
            </a:r>
          </a:p>
          <a:p>
            <a:pPr marL="0" indent="0" algn="just">
              <a:buNone/>
            </a:pPr>
            <a:r>
              <a:rPr lang="en-US" dirty="0"/>
              <a:t>• 1.0-g loading dose, then 500 mg four times a day for 3 days </a:t>
            </a:r>
          </a:p>
        </p:txBody>
      </p:sp>
    </p:spTree>
    <p:extLst>
      <p:ext uri="{BB962C8B-B14F-4D97-AF65-F5344CB8AC3E}">
        <p14:creationId xmlns:p14="http://schemas.microsoft.com/office/powerpoint/2010/main" val="13061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Chronic </a:t>
            </a:r>
            <a:r>
              <a:rPr lang="en-US" b="1" dirty="0"/>
              <a:t>Abscess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320119"/>
            <a:ext cx="7690705" cy="42035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As with a periodontal pocket, the chronic abscess is usually treated with scaling and root </a:t>
            </a:r>
            <a:r>
              <a:rPr lang="en-US" b="1" dirty="0" err="1"/>
              <a:t>planing</a:t>
            </a:r>
            <a:r>
              <a:rPr lang="en-US" b="1" dirty="0"/>
              <a:t> or surgical </a:t>
            </a:r>
            <a:r>
              <a:rPr lang="en-US" b="1" dirty="0" smtClean="0"/>
              <a:t>therapy.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Surgical </a:t>
            </a:r>
            <a:r>
              <a:rPr lang="en-US" b="1" dirty="0"/>
              <a:t>treatment is suggested when deep vertical or furcation defects are </a:t>
            </a:r>
            <a:r>
              <a:rPr lang="en-US" b="1" dirty="0" smtClean="0"/>
              <a:t>encountered.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The </a:t>
            </a:r>
            <a:r>
              <a:rPr lang="en-US" b="1" dirty="0"/>
              <a:t>patient should be advised of the possible postoperative </a:t>
            </a:r>
            <a:r>
              <a:rPr lang="en-US" b="1" dirty="0" err="1"/>
              <a:t>sequelae</a:t>
            </a:r>
            <a:r>
              <a:rPr lang="en-US" b="1" dirty="0"/>
              <a:t> usually associated with periodontal nonsurgical and surgical procedures. 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As </a:t>
            </a:r>
            <a:r>
              <a:rPr lang="en-US" b="1" dirty="0"/>
              <a:t>with the acute abscess, antibiotic therapy may be indicated.</a:t>
            </a:r>
          </a:p>
        </p:txBody>
      </p:sp>
    </p:spTree>
    <p:extLst>
      <p:ext uri="{BB962C8B-B14F-4D97-AF65-F5344CB8AC3E}">
        <p14:creationId xmlns:p14="http://schemas.microsoft.com/office/powerpoint/2010/main" val="9665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Gingival </a:t>
            </a:r>
            <a:r>
              <a:rPr lang="en-US" b="1" dirty="0"/>
              <a:t>Abscess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63410" cy="353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Aimed </a:t>
            </a:r>
            <a:r>
              <a:rPr lang="en-US" b="1" dirty="0"/>
              <a:t>at reversal of the acute phase and, when applicable, immediate removal of the cause. 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Topical </a:t>
            </a:r>
            <a:r>
              <a:rPr lang="en-US" b="1" dirty="0"/>
              <a:t>or local anesthesia by infiltration is administered. 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When </a:t>
            </a:r>
            <a:r>
              <a:rPr lang="en-US" b="1" dirty="0"/>
              <a:t>possible, scaling and root </a:t>
            </a:r>
            <a:r>
              <a:rPr lang="en-US" b="1" dirty="0" err="1"/>
              <a:t>planing</a:t>
            </a:r>
            <a:r>
              <a:rPr lang="en-US" b="1" dirty="0"/>
              <a:t> are completed to establish drainage and remove microbial deposits.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8959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49762" cy="41163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In more acute situations the fluctuant area is incised with a #15 scalpel blade, and exudate may be expressed by gentle digital pressure.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Any foreign material (e.g., dental floss, impression material) is removed.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The area is irrigated with warm water and covered with moist gauze under light pressure. 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/>
              <a:t>After 24 hours the area is reassessed, and if resolution is sufficient, scaling not previously completed is undertaken. 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Gingival </a:t>
            </a:r>
            <a:r>
              <a:rPr lang="en-US" b="1" dirty="0"/>
              <a:t>Abscess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817250" cy="709865"/>
          </a:xfrm>
        </p:spPr>
        <p:txBody>
          <a:bodyPr/>
          <a:lstStyle/>
          <a:p>
            <a:r>
              <a:rPr lang="en-US" b="1" dirty="0" smtClean="0"/>
              <a:t>Treatment of </a:t>
            </a:r>
            <a:r>
              <a:rPr lang="en-US" b="1" dirty="0" err="1" smtClean="0"/>
              <a:t>Pericoronal</a:t>
            </a:r>
            <a:r>
              <a:rPr lang="en-US" b="1" dirty="0" smtClean="0"/>
              <a:t> </a:t>
            </a:r>
            <a:r>
              <a:rPr lang="en-US" b="1" dirty="0"/>
              <a:t>Abscess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36114" cy="3530600"/>
          </a:xfrm>
        </p:spPr>
        <p:txBody>
          <a:bodyPr/>
          <a:lstStyle/>
          <a:p>
            <a:pPr algn="just"/>
            <a:r>
              <a:rPr lang="en-US" b="1" dirty="0"/>
              <a:t>M</a:t>
            </a:r>
            <a:r>
              <a:rPr lang="en-US" b="1" dirty="0" smtClean="0"/>
              <a:t>anagement </a:t>
            </a:r>
            <a:r>
              <a:rPr lang="en-US" b="1" dirty="0"/>
              <a:t>of the acute phase, followed by resolution of the chronic condition. </a:t>
            </a:r>
            <a:endParaRPr lang="en-US" b="1" dirty="0" smtClean="0"/>
          </a:p>
          <a:p>
            <a:pPr algn="just"/>
            <a:r>
              <a:rPr lang="en-US" b="1" dirty="0"/>
              <a:t>The acute </a:t>
            </a:r>
            <a:r>
              <a:rPr lang="en-US" b="1" dirty="0" err="1"/>
              <a:t>pericoronal</a:t>
            </a:r>
            <a:r>
              <a:rPr lang="en-US" b="1" dirty="0"/>
              <a:t> abscess is properly anesthetized for comfort, and drainage is established by gently lifting the soft tissue operculum with a periodontal probe or curette. </a:t>
            </a:r>
            <a:endParaRPr lang="en-US" b="1" dirty="0" smtClean="0"/>
          </a:p>
          <a:p>
            <a:pPr algn="just"/>
            <a:r>
              <a:rPr lang="en-US" b="1" dirty="0" smtClean="0"/>
              <a:t>If </a:t>
            </a:r>
            <a:r>
              <a:rPr lang="en-US" b="1" dirty="0"/>
              <a:t>the underlying debris is easily accessible, it may be removed, followed by gentle irrigation with sterile saline. </a:t>
            </a:r>
            <a:endParaRPr lang="en-US" b="1" dirty="0" smtClean="0"/>
          </a:p>
          <a:p>
            <a:pPr algn="just"/>
            <a:r>
              <a:rPr lang="en-US" b="1" dirty="0" smtClean="0"/>
              <a:t>If </a:t>
            </a:r>
            <a:r>
              <a:rPr lang="en-US" b="1" dirty="0"/>
              <a:t>there is regional swelling, lymphadenopathy, or systemic signs, systemic antibiotics may be prescribed. </a:t>
            </a:r>
          </a:p>
        </p:txBody>
      </p:sp>
    </p:spTree>
    <p:extLst>
      <p:ext uri="{BB962C8B-B14F-4D97-AF65-F5344CB8AC3E}">
        <p14:creationId xmlns:p14="http://schemas.microsoft.com/office/powerpoint/2010/main" val="2982695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2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674712"/>
              </p:ext>
            </p:extLst>
          </p:nvPr>
        </p:nvGraphicFramePr>
        <p:xfrm>
          <a:off x="866774" y="2489200"/>
          <a:ext cx="7731315" cy="392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ABSCESSES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759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49762" cy="3530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It </a:t>
            </a:r>
            <a:r>
              <a:rPr lang="en-US" b="1" dirty="0"/>
              <a:t>is typically found in patients with untreated periodontitis and in association with moderate to deep periodontal </a:t>
            </a:r>
            <a:r>
              <a:rPr lang="en-US" b="1" dirty="0" smtClean="0"/>
              <a:t>pockets.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It </a:t>
            </a:r>
            <a:r>
              <a:rPr lang="en-US" b="1" dirty="0"/>
              <a:t>often arise as an acute exacerbation of a preexisting </a:t>
            </a:r>
            <a:r>
              <a:rPr lang="en-US" b="1" dirty="0" smtClean="0"/>
              <a:t>pocket.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It is primarily </a:t>
            </a:r>
            <a:r>
              <a:rPr lang="en-US" b="1" dirty="0"/>
              <a:t>related to incomplete calculus </a:t>
            </a:r>
            <a:r>
              <a:rPr lang="en-US" b="1" dirty="0" smtClean="0"/>
              <a:t>removal.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PERIODONTAL ABSCESS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72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308568" cy="3530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Conditions in which periodontal abscess is not related to inflammatory periodontal disease include tooth perforation or fracture and foreign body impaction.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Poorly controlled diabetes mellitus has been considered a predisposing factor for periodontal abscess formation.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PERIODONTAL ABSCESS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742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744"/>
          <a:stretch/>
        </p:blipFill>
        <p:spPr>
          <a:xfrm>
            <a:off x="1267546" y="2489200"/>
            <a:ext cx="5540990" cy="34314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PERIODONTAL ABSCESS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062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Signs and Symptoms of Periodontal Abscess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1" y="2183643"/>
            <a:ext cx="4189862" cy="438093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Acute Abscess </a:t>
            </a:r>
            <a:endParaRPr lang="en-US" b="1" u="sng" dirty="0"/>
          </a:p>
          <a:p>
            <a:r>
              <a:rPr lang="en-US" b="1" dirty="0"/>
              <a:t>Mild to severe discomfort </a:t>
            </a:r>
          </a:p>
          <a:p>
            <a:r>
              <a:rPr lang="en-US" b="1" dirty="0"/>
              <a:t>Localized red, ovoid swelling </a:t>
            </a:r>
          </a:p>
          <a:p>
            <a:r>
              <a:rPr lang="en-US" b="1" dirty="0"/>
              <a:t>Periodontal pocket </a:t>
            </a:r>
          </a:p>
          <a:p>
            <a:r>
              <a:rPr lang="en-US" b="1" dirty="0"/>
              <a:t>Mobility </a:t>
            </a:r>
          </a:p>
          <a:p>
            <a:r>
              <a:rPr lang="en-US" b="1" dirty="0"/>
              <a:t>Tooth elevation in socket </a:t>
            </a:r>
          </a:p>
          <a:p>
            <a:r>
              <a:rPr lang="en-US" b="1" dirty="0"/>
              <a:t>Tenderness to percussion or biting </a:t>
            </a:r>
          </a:p>
          <a:p>
            <a:r>
              <a:rPr lang="en-US" b="1" dirty="0"/>
              <a:t>Exudation </a:t>
            </a:r>
          </a:p>
          <a:p>
            <a:r>
              <a:rPr lang="en-US" b="1" dirty="0"/>
              <a:t>Elevated </a:t>
            </a:r>
            <a:r>
              <a:rPr lang="en-US" b="1" dirty="0" smtClean="0"/>
              <a:t>temperature</a:t>
            </a:r>
            <a:endParaRPr lang="en-US" b="1" dirty="0"/>
          </a:p>
          <a:p>
            <a:r>
              <a:rPr lang="en-US" b="1" dirty="0"/>
              <a:t>Regional </a:t>
            </a:r>
            <a:r>
              <a:rPr lang="en-US" b="1" dirty="0" smtClean="0"/>
              <a:t>lymphadenopathy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13194" y="2183643"/>
            <a:ext cx="3821374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u="sng" dirty="0"/>
              <a:t>Chronic Abscess</a:t>
            </a:r>
            <a:r>
              <a:rPr lang="en-US" b="1" i="1" dirty="0"/>
              <a:t> </a:t>
            </a:r>
            <a:endParaRPr lang="en-US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No pain or dull pain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Localized inflammatory lesion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Slight tooth elevation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Intermittent exudation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Fistulous tract often associated with a deep pocket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Usually without systemic involvement </a:t>
            </a:r>
          </a:p>
        </p:txBody>
      </p:sp>
    </p:spTree>
    <p:extLst>
      <p:ext uri="{BB962C8B-B14F-4D97-AF65-F5344CB8AC3E}">
        <p14:creationId xmlns:p14="http://schemas.microsoft.com/office/powerpoint/2010/main" val="285809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GINGIVAL ABCESS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758944" cy="3530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The gingival abscess is a localized, acute inflammatory lesion that may arise from a variety of sources, including microbial plaque infection, trauma, and foreign body </a:t>
            </a:r>
            <a:r>
              <a:rPr lang="en-US" b="1" dirty="0" smtClean="0"/>
              <a:t>impaction.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Clinical </a:t>
            </a:r>
            <a:r>
              <a:rPr lang="en-US" b="1" dirty="0"/>
              <a:t>features include a red, smooth, sometimes painful, often fluctuant </a:t>
            </a:r>
            <a:r>
              <a:rPr lang="en-US" b="1" dirty="0" smtClean="0"/>
              <a:t>swelling.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266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PERICORONAL ABSCESS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813535" cy="3530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The </a:t>
            </a:r>
            <a:r>
              <a:rPr lang="en-US" b="1" dirty="0" err="1"/>
              <a:t>pericoronal</a:t>
            </a:r>
            <a:r>
              <a:rPr lang="en-US" b="1" dirty="0"/>
              <a:t> abscess results from inflammation of the soft tissue operculum, which covers a partially erupted tooth. 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This </a:t>
            </a:r>
            <a:r>
              <a:rPr lang="en-US" b="1" dirty="0"/>
              <a:t>situation is most often observed around the mandibular third molars. 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As </a:t>
            </a:r>
            <a:r>
              <a:rPr lang="en-US" b="1" dirty="0"/>
              <a:t>with the gingival abscess, the inflammatory lesion may be caused by the retention of microbial plaque, food impaction, or trauma. </a:t>
            </a:r>
          </a:p>
        </p:txBody>
      </p:sp>
    </p:spTree>
    <p:extLst>
      <p:ext uri="{BB962C8B-B14F-4D97-AF65-F5344CB8AC3E}">
        <p14:creationId xmlns:p14="http://schemas.microsoft.com/office/powerpoint/2010/main" val="20069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1093</TotalTime>
  <Words>1195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Wingdings 3</vt:lpstr>
      <vt:lpstr>Ion Boardroom</vt:lpstr>
      <vt:lpstr>ABSCESSES OF THE PERIODONTIUM</vt:lpstr>
      <vt:lpstr>ABSCESSES</vt:lpstr>
      <vt:lpstr>ABSCESSES</vt:lpstr>
      <vt:lpstr>PERIODONTAL ABSCESS</vt:lpstr>
      <vt:lpstr>PERIODONTAL ABSCESS</vt:lpstr>
      <vt:lpstr>PERIODONTAL ABSCESS</vt:lpstr>
      <vt:lpstr>Signs and Symptoms of Periodontal Abscess </vt:lpstr>
      <vt:lpstr>GINGIVAL ABCESS</vt:lpstr>
      <vt:lpstr>PERICORONAL ABSCESS</vt:lpstr>
      <vt:lpstr>DIFFERENTIAL DIAGNOSIS</vt:lpstr>
      <vt:lpstr>Acute versus Chronic Abscess </vt:lpstr>
      <vt:lpstr>ACUTE ABSCESS</vt:lpstr>
      <vt:lpstr>ACUTE ABSCESS</vt:lpstr>
      <vt:lpstr>CHRONIC ABSCESS</vt:lpstr>
      <vt:lpstr>Periodontal versus Pulpal Abscess </vt:lpstr>
      <vt:lpstr>TREATMENT</vt:lpstr>
      <vt:lpstr>TREATMENT</vt:lpstr>
      <vt:lpstr>Treatment Options for Periodontal Abscess </vt:lpstr>
      <vt:lpstr>TREATMENT</vt:lpstr>
      <vt:lpstr>Antibiotic Options for Periodontal Infections  </vt:lpstr>
      <vt:lpstr>Treatment of Chronic Abscess </vt:lpstr>
      <vt:lpstr>Treatment of Gingival Abscess </vt:lpstr>
      <vt:lpstr>Treatment of Gingival Abscess </vt:lpstr>
      <vt:lpstr>Treatment of Pericoronal Abscess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Anju PC</dc:creator>
  <cp:lastModifiedBy>Anju PC</cp:lastModifiedBy>
  <cp:revision>13</cp:revision>
  <dcterms:created xsi:type="dcterms:W3CDTF">2018-06-15T03:43:45Z</dcterms:created>
  <dcterms:modified xsi:type="dcterms:W3CDTF">2018-06-18T21:52:00Z</dcterms:modified>
</cp:coreProperties>
</file>